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9" r:id="rId5"/>
    <p:sldId id="270" r:id="rId6"/>
    <p:sldId id="271" r:id="rId7"/>
    <p:sldId id="277" r:id="rId8"/>
    <p:sldId id="276" r:id="rId9"/>
    <p:sldId id="272" r:id="rId10"/>
    <p:sldId id="275" r:id="rId11"/>
  </p:sldIdLst>
  <p:sldSz cx="9144000" cy="6858000" type="screen4x3"/>
  <p:notesSz cx="6799263" cy="99298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4F77B2"/>
    <a:srgbClr val="33CC33"/>
    <a:srgbClr val="CC0000"/>
    <a:srgbClr val="7DD330"/>
    <a:srgbClr val="00CC00"/>
    <a:srgbClr val="486DA2"/>
    <a:srgbClr val="0C7CD2"/>
    <a:srgbClr val="1F7EE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>
      <p:cViewPr>
        <p:scale>
          <a:sx n="142" d="100"/>
          <a:sy n="142" d="100"/>
        </p:scale>
        <p:origin x="-67" y="239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46" cy="497047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998" y="0"/>
            <a:ext cx="2945646" cy="497047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B27D62A-EDF1-46A6-9667-86F1AA3DD45F}" type="datetimeFigureOut">
              <a:rPr lang="fr-FR"/>
              <a:pPr>
                <a:defRPr/>
              </a:pPr>
              <a:t>24/09/2020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179"/>
            <a:ext cx="2945646" cy="497046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998" y="9431179"/>
            <a:ext cx="2945646" cy="497046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8850773-A3FE-4BF8-9FE4-D1306FFF59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46" cy="497047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998" y="0"/>
            <a:ext cx="2945646" cy="497047"/>
          </a:xfrm>
          <a:prstGeom prst="rect">
            <a:avLst/>
          </a:prstGeom>
        </p:spPr>
        <p:txBody>
          <a:bodyPr vert="horz" lIns="92172" tIns="46086" rIns="92172" bIns="46086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C6325AE-DFFB-4F50-88C5-E4B30908569C}" type="datetimeFigureOut">
              <a:rPr lang="fr-FR"/>
              <a:pPr>
                <a:defRPr/>
              </a:pPr>
              <a:t>24/09/2020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72" tIns="46086" rIns="92172" bIns="46086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5" y="4716383"/>
            <a:ext cx="5439734" cy="4468654"/>
          </a:xfrm>
          <a:prstGeom prst="rect">
            <a:avLst/>
          </a:prstGeom>
        </p:spPr>
        <p:txBody>
          <a:bodyPr vert="horz" lIns="92172" tIns="46086" rIns="92172" bIns="46086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179"/>
            <a:ext cx="2945646" cy="497046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998" y="9431179"/>
            <a:ext cx="2945646" cy="497046"/>
          </a:xfrm>
          <a:prstGeom prst="rect">
            <a:avLst/>
          </a:prstGeom>
        </p:spPr>
        <p:txBody>
          <a:bodyPr vert="horz" lIns="92172" tIns="46086" rIns="92172" bIns="46086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7A12772-3017-4E4F-9E37-64858BCCEA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2896D7-306C-446F-B2F0-390B8A6468E0}" type="slidenum">
              <a:rPr lang="fr-FR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15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B654F66-20F2-4948-9348-60809C0E8418}" type="slidenum">
              <a:rPr lang="fr-FR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253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7414D7-92C1-4D17-AB95-65F22EE4E2C0}" type="slidenum">
              <a:rPr lang="fr-FR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fr-F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e 19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orme lib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7" name="Forme libre 22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Connecteur droit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11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82DF848-7A77-4539-8F0F-EA2A05445A4A}" type="datetimeFigureOut">
              <a:rPr lang="en-US"/>
              <a:pPr>
                <a:defRPr/>
              </a:pPr>
              <a:t>9/24/2020</a:t>
            </a:fld>
            <a:endParaRPr lang="en-US" dirty="0"/>
          </a:p>
        </p:txBody>
      </p:sp>
      <p:sp>
        <p:nvSpPr>
          <p:cNvPr id="12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9E8BB04-57A7-4567-AEBF-6957B0148307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079B5-DBF5-425C-AB9B-464E62DDCA89}" type="datetimeFigureOut">
              <a:rPr lang="en-US"/>
              <a:pPr>
                <a:defRPr/>
              </a:pPr>
              <a:t>9/24/2020</a:t>
            </a:fld>
            <a:endParaRPr lang="en-US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0CAE8-B9CF-44B9-B342-12B8CAE4103D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1AE9F-70CB-4AA2-919E-5A219E2E9FDE}" type="datetimeFigureOut">
              <a:rPr lang="en-US"/>
              <a:pPr>
                <a:defRPr/>
              </a:pPr>
              <a:t>9/24/2020</a:t>
            </a:fld>
            <a:endParaRPr lang="en-US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C82E5-5399-4459-BD85-D0C88BCE8B5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A6F3C-E4B7-4D5F-BE3A-C3441CEA45CC}" type="datetimeFigureOut">
              <a:rPr lang="en-US"/>
              <a:pPr>
                <a:defRPr/>
              </a:pPr>
              <a:t>9/24/2020</a:t>
            </a:fld>
            <a:endParaRPr lang="en-US" dirty="0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66267-CA2C-4540-92CE-FA65EFDFF42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6032FE-4ABC-43EA-B4DF-94DD661E8EFD}" type="datetimeFigureOut">
              <a:rPr lang="en-US"/>
              <a:pPr>
                <a:defRPr/>
              </a:pPr>
              <a:t>9/24/2020</a:t>
            </a:fld>
            <a:endParaRPr lang="en-US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DE06916-11E1-4B4E-BC5E-62E7CB32B78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EC490D-139F-4987-A653-AECF07B67FA2}" type="datetimeFigureOut">
              <a:rPr lang="en-US"/>
              <a:pPr>
                <a:defRPr/>
              </a:pPr>
              <a:t>9/24/2020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B45805A-FBB1-4919-AE27-667A242ADA6A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0930F0-4E6A-40FF-9E64-7D2EB25BD6DC}" type="datetimeFigureOut">
              <a:rPr lang="en-US"/>
              <a:pPr>
                <a:defRPr/>
              </a:pPr>
              <a:t>9/24/2020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88998C-C8EB-4FAA-A994-152479C29BA2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3B6186-ADF3-4628-B526-CD84BEE9D3D1}" type="datetimeFigureOut">
              <a:rPr lang="en-US"/>
              <a:pPr>
                <a:defRPr/>
              </a:pPr>
              <a:t>9/24/2020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CB2E6F-DD83-4FF4-B5B4-89DCF442C364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CDC5D-A0A3-4F9D-B23C-A814238AE1E0}" type="datetimeFigureOut">
              <a:rPr lang="en-US"/>
              <a:pPr>
                <a:defRPr/>
              </a:pPr>
              <a:t>9/24/2020</a:t>
            </a:fld>
            <a:endParaRPr lang="en-US" dirty="0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BEA4C-3F09-4152-8800-3EFF2370AC09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D4CCCF9-6A58-408F-B2CB-640AF9C0E20D}" type="datetimeFigureOut">
              <a:rPr lang="en-US"/>
              <a:pPr>
                <a:defRPr/>
              </a:pPr>
              <a:t>9/24/2020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6B3513A-BBAB-4958-813D-D972DE65EEC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6" name="Forme libre 19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7" name="Triangle rect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79A48F6-5471-409A-A827-627435F9BE98}" type="datetimeFigureOut">
              <a:rPr lang="en-US"/>
              <a:pPr>
                <a:defRPr/>
              </a:pPr>
              <a:t>9/24/2020</a:t>
            </a:fld>
            <a:endParaRPr lang="en-US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33D9665-6606-4702-A4CB-1E9889310296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odeles-powerpoint.fr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027" name="Forme libre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03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3BD3319F-98B2-424E-A78F-96C68C2E8C70}" type="datetimeFigureOut">
              <a:rPr lang="en-US"/>
              <a:pPr>
                <a:defRPr/>
              </a:pPr>
              <a:t>9/24/2020</a:t>
            </a:fld>
            <a:endParaRPr lang="en-US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26A9C77D-B9AE-4391-B2D1-C5664E20CC8F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  <p:sp>
        <p:nvSpPr>
          <p:cNvPr id="11" name="ZoneTexte 2"/>
          <p:cNvSpPr txBox="1">
            <a:spLocks noChangeArrowheads="1"/>
          </p:cNvSpPr>
          <p:nvPr userDrawn="1"/>
        </p:nvSpPr>
        <p:spPr bwMode="auto">
          <a:xfrm>
            <a:off x="1004888" y="5949950"/>
            <a:ext cx="7169150" cy="277813"/>
          </a:xfrm>
          <a:prstGeom prst="rect">
            <a:avLst/>
          </a:prstGeom>
          <a:solidFill>
            <a:srgbClr val="C0C0C0"/>
          </a:solidFill>
          <a:ln w="9525">
            <a:solidFill>
              <a:srgbClr val="333333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fr-FR" sz="1200" dirty="0" smtClean="0"/>
              <a:t>Pour plus de modèles : </a:t>
            </a:r>
            <a:r>
              <a:rPr lang="fr-FR" sz="1200" dirty="0" smtClean="0">
                <a:hlinkClick r:id="rId14"/>
              </a:rPr>
              <a:t>Modèles Powerpoint PPT gratuits</a:t>
            </a:r>
            <a:endParaRPr lang="fr-FR" sz="1200" dirty="0" smtClean="0"/>
          </a:p>
        </p:txBody>
      </p:sp>
      <p:pic>
        <p:nvPicPr>
          <p:cNvPr id="1038" name="Picture 29" descr="7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8"/>
          <p:cNvSpPr txBox="1">
            <a:spLocks noChangeArrowheads="1"/>
          </p:cNvSpPr>
          <p:nvPr userDrawn="1"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b="1" smtClean="0">
                <a:solidFill>
                  <a:srgbClr val="486DA2"/>
                </a:solidFill>
              </a:rPr>
              <a:t>Page </a:t>
            </a:r>
            <a:fld id="{7C0CD6EE-7E83-4A98-9364-2553CAA76161}" type="slidenum">
              <a:rPr lang="fr-FR" b="1" smtClean="0">
                <a:solidFill>
                  <a:srgbClr val="486DA2"/>
                </a:solidFill>
              </a:rPr>
              <a:pPr eaLnBrk="1" hangingPunct="1">
                <a:defRPr/>
              </a:pPr>
              <a:t>‹N°›</a:t>
            </a:fld>
            <a:endParaRPr lang="fr-FR" b="1" smtClean="0">
              <a:solidFill>
                <a:srgbClr val="486DA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9" r:id="rId2"/>
    <p:sldLayoutId id="2147483714" r:id="rId3"/>
    <p:sldLayoutId id="2147483715" r:id="rId4"/>
    <p:sldLayoutId id="2147483716" r:id="rId5"/>
    <p:sldLayoutId id="2147483717" r:id="rId6"/>
    <p:sldLayoutId id="2147483710" r:id="rId7"/>
    <p:sldLayoutId id="2147483718" r:id="rId8"/>
    <p:sldLayoutId id="2147483719" r:id="rId9"/>
    <p:sldLayoutId id="2147483711" r:id="rId10"/>
    <p:sldLayoutId id="21474837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5"/>
          <p:cNvSpPr txBox="1">
            <a:spLocks noChangeArrowheads="1"/>
          </p:cNvSpPr>
          <p:nvPr/>
        </p:nvSpPr>
        <p:spPr bwMode="auto">
          <a:xfrm>
            <a:off x="3348038" y="6237288"/>
            <a:ext cx="2457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Powerpoint Templates</a:t>
            </a:r>
            <a:endParaRPr lang="fr-FR"/>
          </a:p>
        </p:txBody>
      </p:sp>
      <p:pic>
        <p:nvPicPr>
          <p:cNvPr id="9219" name="Picture 24" descr="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468313" y="1557338"/>
            <a:ext cx="8207375" cy="2764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>
            <a:spAutoFit/>
          </a:bodyPr>
          <a:lstStyle/>
          <a:p>
            <a:pPr algn="ctr"/>
            <a:r>
              <a:rPr lang="fr-FR" sz="6600" b="1" i="1" dirty="0">
                <a:solidFill>
                  <a:srgbClr val="486DA2"/>
                </a:solidFill>
                <a:latin typeface="French Script MT" pitchFamily="66" charset="0"/>
              </a:rPr>
              <a:t>Réunion  de rentrée </a:t>
            </a:r>
            <a:br>
              <a:rPr lang="fr-FR" sz="6600" b="1" i="1" dirty="0">
                <a:solidFill>
                  <a:srgbClr val="486DA2"/>
                </a:solidFill>
                <a:latin typeface="French Script MT" pitchFamily="66" charset="0"/>
              </a:rPr>
            </a:br>
            <a:r>
              <a:rPr lang="fr-FR" sz="3600" b="1" i="1" dirty="0">
                <a:solidFill>
                  <a:srgbClr val="486DA2"/>
                </a:solidFill>
                <a:latin typeface="Andalus" pitchFamily="18" charset="-78"/>
                <a:cs typeface="Andalus" pitchFamily="18" charset="-78"/>
              </a:rPr>
              <a:t>Terminales Générales et Technologiques</a:t>
            </a:r>
            <a:endParaRPr lang="fr-FR" sz="6600" b="1" i="1" dirty="0">
              <a:solidFill>
                <a:srgbClr val="486DA2"/>
              </a:solidFill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fr-FR" sz="5400" b="1" dirty="0">
                <a:solidFill>
                  <a:srgbClr val="00CC00"/>
                </a:solidFill>
                <a:latin typeface="French Script MT" pitchFamily="66" charset="0"/>
              </a:rPr>
              <a:t>Jeudi 24/09/2020 – 18 h 30</a:t>
            </a:r>
            <a:endParaRPr lang="fr-FR" sz="3200" i="1" dirty="0">
              <a:solidFill>
                <a:srgbClr val="486DA2"/>
              </a:solidFill>
              <a:latin typeface="French Script MT" pitchFamily="66" charset="0"/>
            </a:endParaRPr>
          </a:p>
        </p:txBody>
      </p:sp>
      <p:pic>
        <p:nvPicPr>
          <p:cNvPr id="9221" name="Picture 6" descr="logo-accuei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92500" y="4500563"/>
            <a:ext cx="2357438" cy="235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2339975" y="1268413"/>
            <a:ext cx="6408738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r-FR" sz="3800" b="1">
              <a:solidFill>
                <a:srgbClr val="486DA2"/>
              </a:solidFill>
              <a:latin typeface="AndrewScript"/>
            </a:endParaRPr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2043113" y="2298700"/>
            <a:ext cx="598011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fr-FR" sz="7200" b="1">
                <a:solidFill>
                  <a:srgbClr val="4F77B2"/>
                </a:solidFill>
                <a:latin typeface="Automobile"/>
              </a:rPr>
              <a:t>Bonne année</a:t>
            </a:r>
          </a:p>
          <a:p>
            <a:pPr algn="ctr" eaLnBrk="0" hangingPunct="0"/>
            <a:r>
              <a:rPr lang="fr-FR" sz="7200" b="1">
                <a:solidFill>
                  <a:srgbClr val="4F77B2"/>
                </a:solidFill>
                <a:latin typeface="Automobile"/>
              </a:rPr>
              <a:t> à tous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2339975" y="1268413"/>
            <a:ext cx="6408738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r-FR" sz="3800" b="1">
              <a:solidFill>
                <a:srgbClr val="486DA2"/>
              </a:solidFill>
              <a:latin typeface="AndrewScript"/>
            </a:endParaRP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1258888" y="1773238"/>
            <a:ext cx="7681912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fr-FR" sz="8000" b="1">
                <a:solidFill>
                  <a:srgbClr val="FF0000"/>
                </a:solidFill>
                <a:latin typeface="French Script MT" pitchFamily="66" charset="0"/>
              </a:rPr>
              <a:t>La classe de Terminale : </a:t>
            </a:r>
          </a:p>
          <a:p>
            <a:pPr eaLnBrk="0" hangingPunct="0"/>
            <a:r>
              <a:rPr lang="fr-FR" sz="8000" b="1">
                <a:solidFill>
                  <a:srgbClr val="FF0000"/>
                </a:solidFill>
                <a:latin typeface="French Script MT" pitchFamily="66" charset="0"/>
              </a:rPr>
              <a:t>une année multi-objectifs</a:t>
            </a:r>
            <a:endParaRPr lang="fr-FR" sz="13800">
              <a:solidFill>
                <a:srgbClr val="FF0000"/>
              </a:solidFill>
              <a:latin typeface="Frenc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323850" y="0"/>
            <a:ext cx="828040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sz="6600" b="1">
                <a:solidFill>
                  <a:srgbClr val="CC0000"/>
                </a:solidFill>
                <a:latin typeface="French Script MT" pitchFamily="66" charset="0"/>
              </a:rPr>
              <a:t>1</a:t>
            </a:r>
            <a:r>
              <a:rPr lang="fr-FR" sz="6600" b="1" baseline="30000">
                <a:solidFill>
                  <a:srgbClr val="CC0000"/>
                </a:solidFill>
                <a:latin typeface="French Script MT" pitchFamily="66" charset="0"/>
              </a:rPr>
              <a:t>er</a:t>
            </a:r>
            <a:r>
              <a:rPr lang="fr-FR" sz="6600" b="1">
                <a:solidFill>
                  <a:srgbClr val="CC0000"/>
                </a:solidFill>
                <a:latin typeface="French Script MT" pitchFamily="66" charset="0"/>
              </a:rPr>
              <a:t> objectif : l’orientation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187450" y="1341438"/>
            <a:ext cx="7380288" cy="914400"/>
          </a:xfrm>
          <a:prstGeom prst="round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dirty="0">
                <a:solidFill>
                  <a:srgbClr val="4F77B2"/>
                </a:solidFill>
                <a:latin typeface="Comic Sans MS" pitchFamily="66" charset="0"/>
              </a:rPr>
              <a:t>Moments clés tout au long de l’année</a:t>
            </a:r>
          </a:p>
        </p:txBody>
      </p:sp>
      <p:cxnSp>
        <p:nvCxnSpPr>
          <p:cNvPr id="10" name="Connecteur droit avec flèche 9"/>
          <p:cNvCxnSpPr/>
          <p:nvPr/>
        </p:nvCxnSpPr>
        <p:spPr>
          <a:xfrm flipH="1">
            <a:off x="1763713" y="2276475"/>
            <a:ext cx="504825" cy="1800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à coins arrondis 10"/>
          <p:cNvSpPr/>
          <p:nvPr/>
        </p:nvSpPr>
        <p:spPr>
          <a:xfrm>
            <a:off x="3708400" y="2852738"/>
            <a:ext cx="2232025" cy="1152525"/>
          </a:xfrm>
          <a:prstGeom prst="round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400" dirty="0">
                <a:solidFill>
                  <a:schemeClr val="tx1"/>
                </a:solidFill>
                <a:latin typeface="Comic Sans MS" pitchFamily="66" charset="0"/>
              </a:rPr>
              <a:t>Procédure </a:t>
            </a:r>
            <a:r>
              <a:rPr lang="fr-FR" sz="2400" b="1" dirty="0">
                <a:solidFill>
                  <a:srgbClr val="FF0000"/>
                </a:solidFill>
                <a:latin typeface="Comic Sans MS" pitchFamily="66" charset="0"/>
              </a:rPr>
              <a:t>Parcours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6156325" y="4076700"/>
            <a:ext cx="2808288" cy="1800572"/>
          </a:xfrm>
          <a:prstGeom prst="round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200" b="1" dirty="0">
                <a:solidFill>
                  <a:srgbClr val="FF0000"/>
                </a:solidFill>
                <a:latin typeface="Comic Sans MS" pitchFamily="66" charset="0"/>
              </a:rPr>
              <a:t>Rencontres</a:t>
            </a:r>
            <a:r>
              <a:rPr lang="fr-FR" sz="2200" dirty="0">
                <a:solidFill>
                  <a:schemeClr val="tx1"/>
                </a:solidFill>
                <a:latin typeface="Comic Sans MS" pitchFamily="66" charset="0"/>
              </a:rPr>
              <a:t> d’anciens élèves pour échanger sur leurs parcours d’études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250825" y="4076700"/>
            <a:ext cx="3241675" cy="1944688"/>
          </a:xfrm>
          <a:prstGeom prst="round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200" b="1" dirty="0">
                <a:solidFill>
                  <a:srgbClr val="FF0000"/>
                </a:solidFill>
                <a:latin typeface="Comic Sans MS" pitchFamily="66" charset="0"/>
              </a:rPr>
              <a:t>Salon des études supérieures </a:t>
            </a:r>
            <a:r>
              <a:rPr lang="fr-FR" sz="1600" b="1" dirty="0">
                <a:solidFill>
                  <a:srgbClr val="FF0000"/>
                </a:solidFill>
                <a:latin typeface="Comic Sans MS" pitchFamily="66" charset="0"/>
              </a:rPr>
              <a:t>(INFOSUP)</a:t>
            </a:r>
            <a:endParaRPr lang="fr-FR" sz="2200" b="1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>
              <a:defRPr/>
            </a:pPr>
            <a:r>
              <a:rPr lang="fr-FR" sz="2000" dirty="0">
                <a:solidFill>
                  <a:schemeClr val="tx1"/>
                </a:solidFill>
                <a:latin typeface="Comic Sans MS" pitchFamily="66" charset="0"/>
              </a:rPr>
              <a:t>Du </a:t>
            </a:r>
            <a:r>
              <a:rPr lang="fr-FR" sz="2000" u="sng" dirty="0">
                <a:solidFill>
                  <a:schemeClr val="tx1"/>
                </a:solidFill>
                <a:latin typeface="Comic Sans MS" pitchFamily="66" charset="0"/>
              </a:rPr>
              <a:t>18 au 21 novembre 2020</a:t>
            </a:r>
            <a:r>
              <a:rPr lang="fr-FR" sz="2000" dirty="0">
                <a:solidFill>
                  <a:schemeClr val="tx1"/>
                </a:solidFill>
                <a:latin typeface="Comic Sans MS" pitchFamily="66" charset="0"/>
              </a:rPr>
              <a:t> à Toulouse 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4859338" y="2276475"/>
            <a:ext cx="0" cy="5762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7308850" y="2276475"/>
            <a:ext cx="503238" cy="1800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3851275" y="4076700"/>
            <a:ext cx="2095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i="1">
                <a:solidFill>
                  <a:srgbClr val="000000"/>
                </a:solidFill>
              </a:rPr>
              <a:t>www.parcoursup.fr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8" grpId="0" animBg="1"/>
      <p:bldP spid="11" grpId="0" animBg="1"/>
      <p:bldP spid="12" grpId="0" animBg="1"/>
      <p:bldP spid="13" grpId="0" animBg="1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928813" y="571500"/>
            <a:ext cx="65008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sz="4400" b="1">
                <a:solidFill>
                  <a:srgbClr val="4F77B2"/>
                </a:solidFill>
                <a:latin typeface="French Script MT" pitchFamily="66" charset="0"/>
              </a:rPr>
              <a:t>Quelques dates clés (élèves)</a:t>
            </a:r>
            <a:endParaRPr lang="fr-FR" sz="6600" b="1">
              <a:solidFill>
                <a:srgbClr val="4F77B2"/>
              </a:solidFill>
              <a:latin typeface="French Script MT" pitchFamily="66" charset="0"/>
            </a:endParaRPr>
          </a:p>
        </p:txBody>
      </p:sp>
      <p:sp>
        <p:nvSpPr>
          <p:cNvPr id="7171" name="Rectangle 1"/>
          <p:cNvSpPr>
            <a:spLocks noChangeArrowheads="1"/>
          </p:cNvSpPr>
          <p:nvPr/>
        </p:nvSpPr>
        <p:spPr bwMode="auto">
          <a:xfrm>
            <a:off x="1785938" y="1714500"/>
            <a:ext cx="714375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Tx/>
              <a:buChar char="•"/>
            </a:pPr>
            <a:r>
              <a:rPr lang="fr-FR" sz="2400" b="1" u="sng" dirty="0">
                <a:latin typeface="Comic Sans MS" pitchFamily="66" charset="0"/>
                <a:sym typeface="Wingdings 3" pitchFamily="18" charset="2"/>
              </a:rPr>
              <a:t>Formulation des vœux d’orientation </a:t>
            </a:r>
            <a:r>
              <a:rPr lang="fr-FR" sz="2400" dirty="0">
                <a:latin typeface="Comic Sans MS" pitchFamily="66" charset="0"/>
                <a:sym typeface="Wingdings 3" pitchFamily="18" charset="2"/>
              </a:rPr>
              <a:t>par les élèves des classes de </a:t>
            </a:r>
            <a:r>
              <a:rPr lang="fr-FR" sz="2400" dirty="0" err="1">
                <a:latin typeface="Comic Sans MS" pitchFamily="66" charset="0"/>
                <a:sym typeface="Wingdings 3" pitchFamily="18" charset="2"/>
              </a:rPr>
              <a:t>T</a:t>
            </a:r>
            <a:r>
              <a:rPr lang="fr-FR" sz="2400" baseline="30000" dirty="0" err="1">
                <a:latin typeface="Comic Sans MS" pitchFamily="66" charset="0"/>
                <a:sym typeface="Wingdings 3" pitchFamily="18" charset="2"/>
              </a:rPr>
              <a:t>le</a:t>
            </a:r>
            <a:r>
              <a:rPr lang="fr-FR" sz="2400" dirty="0">
                <a:latin typeface="Comic Sans MS" pitchFamily="66" charset="0"/>
                <a:sym typeface="Wingdings 3" pitchFamily="18" charset="2"/>
              </a:rPr>
              <a:t> sur le site </a:t>
            </a:r>
            <a:r>
              <a:rPr lang="fr-FR" sz="2400" dirty="0" err="1">
                <a:latin typeface="Comic Sans MS" pitchFamily="66" charset="0"/>
                <a:sym typeface="Wingdings 3" pitchFamily="18" charset="2"/>
              </a:rPr>
              <a:t>ParcourSup</a:t>
            </a:r>
            <a:r>
              <a:rPr lang="fr-FR" sz="2400" dirty="0">
                <a:latin typeface="Comic Sans MS" pitchFamily="66" charset="0"/>
                <a:sym typeface="Wingdings 3" pitchFamily="18" charset="2"/>
              </a:rPr>
              <a:t> : </a:t>
            </a:r>
            <a:endParaRPr lang="fr-FR" sz="1600" dirty="0">
              <a:latin typeface="Comic Sans MS" pitchFamily="66" charset="0"/>
              <a:sym typeface="Wingdings 3" pitchFamily="18" charset="2"/>
            </a:endParaRPr>
          </a:p>
          <a:p>
            <a:pPr eaLnBrk="0" hangingPunct="0"/>
            <a:r>
              <a:rPr lang="fr-FR" sz="2400" dirty="0">
                <a:latin typeface="Comic Sans MS" pitchFamily="66" charset="0"/>
                <a:sym typeface="Wingdings 3" pitchFamily="18" charset="2"/>
              </a:rPr>
              <a:t>    </a:t>
            </a:r>
            <a:r>
              <a:rPr lang="fr-FR" sz="2400" dirty="0">
                <a:latin typeface="Comic Sans MS" pitchFamily="66" charset="0"/>
              </a:rPr>
              <a:t> par les élèves et leurs familles </a:t>
            </a:r>
            <a:br>
              <a:rPr lang="fr-FR" sz="2400" dirty="0">
                <a:latin typeface="Comic Sans MS" pitchFamily="66" charset="0"/>
              </a:rPr>
            </a:br>
            <a:r>
              <a:rPr lang="fr-FR" sz="2400" dirty="0">
                <a:latin typeface="Comic Sans MS" pitchFamily="66" charset="0"/>
              </a:rPr>
              <a:t>        (</a:t>
            </a:r>
            <a:r>
              <a:rPr lang="fr-FR" sz="2400" i="1" dirty="0">
                <a:latin typeface="Comic Sans MS" pitchFamily="66" charset="0"/>
              </a:rPr>
              <a:t>de mi-janvier à mi-mars</a:t>
            </a:r>
            <a:r>
              <a:rPr lang="fr-FR" sz="2400" dirty="0">
                <a:latin typeface="Comic Sans MS" pitchFamily="66" charset="0"/>
              </a:rPr>
              <a:t>)</a:t>
            </a:r>
            <a:endParaRPr lang="fr-FR" sz="1600" dirty="0">
              <a:latin typeface="Comic Sans MS" pitchFamily="66" charset="0"/>
              <a:sym typeface="Wingdings 3" pitchFamily="18" charset="2"/>
            </a:endParaRPr>
          </a:p>
        </p:txBody>
      </p:sp>
      <p:sp>
        <p:nvSpPr>
          <p:cNvPr id="7172" name="Rectangle 1"/>
          <p:cNvSpPr>
            <a:spLocks noChangeArrowheads="1"/>
          </p:cNvSpPr>
          <p:nvPr/>
        </p:nvSpPr>
        <p:spPr bwMode="auto">
          <a:xfrm>
            <a:off x="1785938" y="3867150"/>
            <a:ext cx="714375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Tx/>
              <a:buChar char="•"/>
            </a:pPr>
            <a:r>
              <a:rPr lang="fr-FR" sz="2400" dirty="0">
                <a:latin typeface="Comic Sans MS" pitchFamily="66" charset="0"/>
                <a:sym typeface="Wingdings 3" pitchFamily="18" charset="2"/>
              </a:rPr>
              <a:t>Envoi des </a:t>
            </a:r>
            <a:r>
              <a:rPr lang="fr-FR" sz="2400" b="1" u="sng" dirty="0">
                <a:latin typeface="Comic Sans MS" pitchFamily="66" charset="0"/>
                <a:sym typeface="Wingdings 3" pitchFamily="18" charset="2"/>
              </a:rPr>
              <a:t>lettres de motivation</a:t>
            </a:r>
            <a:r>
              <a:rPr lang="fr-FR" sz="2400" dirty="0">
                <a:latin typeface="Comic Sans MS" pitchFamily="66" charset="0"/>
                <a:sym typeface="Wingdings 3" pitchFamily="18" charset="2"/>
              </a:rPr>
              <a:t>, </a:t>
            </a:r>
            <a:r>
              <a:rPr lang="fr-FR" sz="2400" b="1" u="sng" dirty="0">
                <a:latin typeface="Comic Sans MS" pitchFamily="66" charset="0"/>
                <a:sym typeface="Wingdings 3" pitchFamily="18" charset="2"/>
              </a:rPr>
              <a:t>CV</a:t>
            </a:r>
            <a:r>
              <a:rPr lang="fr-FR" sz="2400" dirty="0">
                <a:latin typeface="Comic Sans MS" pitchFamily="66" charset="0"/>
                <a:sym typeface="Wingdings 3" pitchFamily="18" charset="2"/>
              </a:rPr>
              <a:t>, fiches de candidature sous forme numérique et/ou papier suivant les formations :</a:t>
            </a:r>
            <a:endParaRPr lang="fr-FR" sz="1600" dirty="0">
              <a:latin typeface="Comic Sans MS" pitchFamily="66" charset="0"/>
              <a:sym typeface="Wingdings 3" pitchFamily="18" charset="2"/>
            </a:endParaRPr>
          </a:p>
          <a:p>
            <a:pPr eaLnBrk="0" hangingPunct="0">
              <a:tabLst>
                <a:tab pos="725488" algn="l"/>
                <a:tab pos="1071563" algn="l"/>
              </a:tabLst>
            </a:pPr>
            <a:r>
              <a:rPr lang="fr-FR" sz="2400" dirty="0">
                <a:latin typeface="Comic Sans MS" pitchFamily="66" charset="0"/>
                <a:sym typeface="Wingdings 3" pitchFamily="18" charset="2"/>
              </a:rPr>
              <a:t>    </a:t>
            </a:r>
            <a:r>
              <a:rPr lang="fr-FR" sz="2400" dirty="0">
                <a:latin typeface="Comic Sans MS" pitchFamily="66" charset="0"/>
              </a:rPr>
              <a:t> par les élèves aidés par les enseignants </a:t>
            </a:r>
            <a:r>
              <a:rPr lang="fr-FR" sz="2400" dirty="0" smtClean="0">
                <a:latin typeface="Comic Sans MS" pitchFamily="66" charset="0"/>
              </a:rPr>
              <a:t>et 	leurs </a:t>
            </a:r>
            <a:r>
              <a:rPr lang="fr-FR" sz="2400" dirty="0">
                <a:latin typeface="Comic Sans MS" pitchFamily="66" charset="0"/>
              </a:rPr>
              <a:t>familles (</a:t>
            </a:r>
            <a:r>
              <a:rPr lang="fr-FR" sz="2400" i="1" dirty="0">
                <a:latin typeface="Comic Sans MS" pitchFamily="66" charset="0"/>
              </a:rPr>
              <a:t>avant début avril</a:t>
            </a:r>
            <a:r>
              <a:rPr lang="fr-FR" sz="2400" dirty="0">
                <a:latin typeface="Comic Sans MS" pitchFamily="66" charset="0"/>
              </a:rPr>
              <a:t>)</a:t>
            </a:r>
            <a:endParaRPr lang="fr-FR" sz="1600" dirty="0">
              <a:latin typeface="Comic Sans MS" pitchFamily="66" charset="0"/>
              <a:sym typeface="Wingdings 3" pitchFamily="18" charset="2"/>
            </a:endParaRPr>
          </a:p>
        </p:txBody>
      </p:sp>
      <p:pic>
        <p:nvPicPr>
          <p:cNvPr id="717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88" y="3789363"/>
            <a:ext cx="15462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/>
      <p:bldP spid="717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908175" y="476250"/>
            <a:ext cx="65008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sz="4800" b="1">
                <a:solidFill>
                  <a:srgbClr val="4F77B2"/>
                </a:solidFill>
                <a:latin typeface="French Script MT" pitchFamily="66" charset="0"/>
              </a:rPr>
              <a:t>Bilan</a:t>
            </a:r>
            <a:endParaRPr lang="fr-FR" sz="7200" b="1">
              <a:solidFill>
                <a:srgbClr val="4F77B2"/>
              </a:solidFill>
              <a:latin typeface="French Script MT" pitchFamily="66" charset="0"/>
            </a:endParaRPr>
          </a:p>
        </p:txBody>
      </p:sp>
      <p:sp>
        <p:nvSpPr>
          <p:cNvPr id="8195" name="Rectangle 1"/>
          <p:cNvSpPr>
            <a:spLocks noChangeArrowheads="1"/>
          </p:cNvSpPr>
          <p:nvPr/>
        </p:nvSpPr>
        <p:spPr bwMode="auto">
          <a:xfrm>
            <a:off x="1785938" y="1428750"/>
            <a:ext cx="71437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Tx/>
              <a:buChar char="•"/>
            </a:pPr>
            <a:r>
              <a:rPr lang="fr-FR" sz="2400">
                <a:latin typeface="Comic Sans MS" pitchFamily="66" charset="0"/>
              </a:rPr>
              <a:t>De </a:t>
            </a:r>
            <a:r>
              <a:rPr lang="fr-FR" sz="2400" u="sng">
                <a:latin typeface="Comic Sans MS" pitchFamily="66" charset="0"/>
              </a:rPr>
              <a:t>nombreux moments clés </a:t>
            </a:r>
            <a:r>
              <a:rPr lang="fr-FR" sz="2400">
                <a:latin typeface="Comic Sans MS" pitchFamily="66" charset="0"/>
              </a:rPr>
              <a:t>dans l’orientation tout au long de l’année scolaire </a:t>
            </a:r>
            <a:endParaRPr lang="fr-FR" sz="1600">
              <a:latin typeface="Comic Sans MS" pitchFamily="66" charset="0"/>
              <a:sym typeface="Wingdings 3" pitchFamily="18" charset="2"/>
            </a:endParaRPr>
          </a:p>
        </p:txBody>
      </p:sp>
      <p:sp>
        <p:nvSpPr>
          <p:cNvPr id="8196" name="Rectangle 1"/>
          <p:cNvSpPr>
            <a:spLocks noChangeArrowheads="1"/>
          </p:cNvSpPr>
          <p:nvPr/>
        </p:nvSpPr>
        <p:spPr bwMode="auto">
          <a:xfrm>
            <a:off x="1785938" y="2565400"/>
            <a:ext cx="70008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 typeface="Arial" pitchFamily="34" charset="0"/>
              <a:buChar char="•"/>
            </a:pPr>
            <a:r>
              <a:rPr lang="fr-FR" sz="2400">
                <a:latin typeface="Comic Sans MS" pitchFamily="66" charset="0"/>
              </a:rPr>
              <a:t>Un </a:t>
            </a:r>
            <a:r>
              <a:rPr lang="fr-FR" sz="2400" u="sng">
                <a:latin typeface="Comic Sans MS" pitchFamily="66" charset="0"/>
              </a:rPr>
              <a:t>dialogue à instaurer </a:t>
            </a:r>
            <a:r>
              <a:rPr lang="fr-FR" sz="2400">
                <a:latin typeface="Comic Sans MS" pitchFamily="66" charset="0"/>
              </a:rPr>
              <a:t>entre les jeunes, les familles et les enseignants </a:t>
            </a:r>
            <a:r>
              <a:rPr lang="fr-FR" sz="2400" u="sng">
                <a:latin typeface="Comic Sans MS" pitchFamily="66" charset="0"/>
              </a:rPr>
              <a:t>dès le début de l’année</a:t>
            </a:r>
            <a:r>
              <a:rPr lang="fr-FR" sz="2400">
                <a:latin typeface="Comic Sans MS" pitchFamily="66" charset="0"/>
              </a:rPr>
              <a:t> : accompagnement assuré par l’ensemble des membres de l’équipe éducative de St Jo</a:t>
            </a:r>
          </a:p>
        </p:txBody>
      </p:sp>
      <p:sp>
        <p:nvSpPr>
          <p:cNvPr id="8197" name="Rectangle 1"/>
          <p:cNvSpPr>
            <a:spLocks noChangeArrowheads="1"/>
          </p:cNvSpPr>
          <p:nvPr/>
        </p:nvSpPr>
        <p:spPr bwMode="auto">
          <a:xfrm>
            <a:off x="1785938" y="4194175"/>
            <a:ext cx="7358062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 typeface="Arial" pitchFamily="34" charset="0"/>
              <a:buChar char="•"/>
            </a:pPr>
            <a:r>
              <a:rPr lang="fr-FR" sz="2400" dirty="0">
                <a:latin typeface="Comic Sans MS" pitchFamily="66" charset="0"/>
              </a:rPr>
              <a:t>Certains concours ou certaines voies de formation </a:t>
            </a:r>
            <a:r>
              <a:rPr lang="fr-FR" sz="2400" u="sng" dirty="0">
                <a:latin typeface="Comic Sans MS" pitchFamily="66" charset="0"/>
              </a:rPr>
              <a:t>hors procédure </a:t>
            </a:r>
            <a:r>
              <a:rPr lang="fr-FR" sz="2400" u="sng" dirty="0" err="1" smtClean="0">
                <a:latin typeface="Comic Sans MS" pitchFamily="66" charset="0"/>
              </a:rPr>
              <a:t>ParcourSup</a:t>
            </a:r>
            <a:r>
              <a:rPr lang="fr-FR" sz="2400" dirty="0">
                <a:latin typeface="Comic Sans MS" pitchFamily="66" charset="0"/>
              </a:rPr>
              <a:t> </a:t>
            </a:r>
            <a:r>
              <a:rPr lang="fr-FR" sz="2400" dirty="0" smtClean="0">
                <a:latin typeface="Comic Sans MS" pitchFamily="66" charset="0"/>
              </a:rPr>
              <a:t>et dès le mois de novembre : se renseigner très rapidement directement auprès des écoles + aller aux Portes Ouvertes des établissements.</a:t>
            </a:r>
            <a:endParaRPr lang="fr-FR" sz="2400" dirty="0">
              <a:latin typeface="Comic Sans MS" pitchFamily="66" charset="0"/>
            </a:endParaRPr>
          </a:p>
        </p:txBody>
      </p:sp>
      <p:pic>
        <p:nvPicPr>
          <p:cNvPr id="8198" name="Picture 7" descr="Afficher l'image d'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4724400"/>
            <a:ext cx="10080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/>
      <p:bldP spid="8196" grpId="0"/>
      <p:bldP spid="81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79388" y="260350"/>
            <a:ext cx="8640762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sz="5700" b="1">
                <a:solidFill>
                  <a:srgbClr val="CC0000"/>
                </a:solidFill>
                <a:latin typeface="French Script MT" pitchFamily="66" charset="0"/>
              </a:rPr>
              <a:t>2</a:t>
            </a:r>
            <a:r>
              <a:rPr lang="fr-FR" sz="5700" b="1" baseline="30000">
                <a:solidFill>
                  <a:srgbClr val="CC0000"/>
                </a:solidFill>
                <a:latin typeface="French Script MT" pitchFamily="66" charset="0"/>
              </a:rPr>
              <a:t>ème</a:t>
            </a:r>
            <a:r>
              <a:rPr lang="fr-FR" sz="5700" b="1">
                <a:solidFill>
                  <a:srgbClr val="CC0000"/>
                </a:solidFill>
                <a:latin typeface="French Script MT" pitchFamily="66" charset="0"/>
              </a:rPr>
              <a:t> objectif : l’obtention du baccalauréat</a:t>
            </a:r>
          </a:p>
        </p:txBody>
      </p:sp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683568" y="6165503"/>
            <a:ext cx="7272808" cy="6924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300" dirty="0"/>
              <a:t>Lecture du graphique: le total de tous les coefficients étant de 100, chaque coefficient représente la part de sa matière, en %, dans la note finale du bac. (ex: l’épreuve de spécialité 1 de coefficient 16 comptera pour 16% de la note du bac).</a:t>
            </a:r>
          </a:p>
        </p:txBody>
      </p:sp>
      <p:pic>
        <p:nvPicPr>
          <p:cNvPr id="6" name="Image 2"/>
          <p:cNvPicPr>
            <a:picLocks noChangeAspect="1"/>
          </p:cNvPicPr>
          <p:nvPr/>
        </p:nvPicPr>
        <p:blipFill>
          <a:blip r:embed="rId3" cstate="print"/>
          <a:srcRect l="38787" t="67546" r="40681" b="26266"/>
          <a:stretch>
            <a:fillRect/>
          </a:stretch>
        </p:blipFill>
        <p:spPr bwMode="auto">
          <a:xfrm>
            <a:off x="3995936" y="1196752"/>
            <a:ext cx="15841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Image 2"/>
          <p:cNvPicPr>
            <a:picLocks noChangeAspect="1"/>
          </p:cNvPicPr>
          <p:nvPr/>
        </p:nvPicPr>
        <p:blipFill>
          <a:blip r:embed="rId3" cstate="print"/>
          <a:srcRect l="26648" r="26688" b="48441"/>
          <a:stretch>
            <a:fillRect/>
          </a:stretch>
        </p:blipFill>
        <p:spPr bwMode="auto">
          <a:xfrm>
            <a:off x="2771800" y="1628800"/>
            <a:ext cx="4104456" cy="4104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Image 2"/>
          <p:cNvPicPr>
            <a:picLocks noChangeAspect="1"/>
          </p:cNvPicPr>
          <p:nvPr/>
        </p:nvPicPr>
        <p:blipFill>
          <a:blip r:embed="rId3" cstate="print"/>
          <a:srcRect l="70410" t="60600" r="6160" b="33212"/>
          <a:stretch>
            <a:fillRect/>
          </a:stretch>
        </p:blipFill>
        <p:spPr bwMode="auto">
          <a:xfrm>
            <a:off x="1979712" y="1556792"/>
            <a:ext cx="1807791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mage 2"/>
          <p:cNvPicPr>
            <a:picLocks noChangeAspect="1"/>
          </p:cNvPicPr>
          <p:nvPr/>
        </p:nvPicPr>
        <p:blipFill>
          <a:blip r:embed="rId3" cstate="print"/>
          <a:srcRect l="50811" t="60600" r="29590" b="33213"/>
          <a:stretch>
            <a:fillRect/>
          </a:stretch>
        </p:blipFill>
        <p:spPr bwMode="auto">
          <a:xfrm>
            <a:off x="1475656" y="2204864"/>
            <a:ext cx="151216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 2"/>
          <p:cNvPicPr>
            <a:picLocks noChangeAspect="1"/>
          </p:cNvPicPr>
          <p:nvPr/>
        </p:nvPicPr>
        <p:blipFill>
          <a:blip r:embed="rId3" cstate="print"/>
          <a:srcRect l="33079" t="60600" r="49189" b="33212"/>
          <a:stretch>
            <a:fillRect/>
          </a:stretch>
        </p:blipFill>
        <p:spPr bwMode="auto">
          <a:xfrm>
            <a:off x="1403648" y="3284984"/>
            <a:ext cx="1368152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2"/>
          <p:cNvPicPr>
            <a:picLocks noChangeAspect="1"/>
          </p:cNvPicPr>
          <p:nvPr/>
        </p:nvPicPr>
        <p:blipFill>
          <a:blip r:embed="rId3" cstate="print"/>
          <a:srcRect l="7056" t="61112" r="66813" b="32700"/>
          <a:stretch>
            <a:fillRect/>
          </a:stretch>
        </p:blipFill>
        <p:spPr bwMode="auto">
          <a:xfrm>
            <a:off x="1115616" y="4653136"/>
            <a:ext cx="201622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2"/>
          <p:cNvPicPr>
            <a:picLocks noChangeAspect="1"/>
          </p:cNvPicPr>
          <p:nvPr/>
        </p:nvPicPr>
        <p:blipFill>
          <a:blip r:embed="rId3" cstate="print"/>
          <a:srcRect l="74603" t="54412" r="6160" b="40431"/>
          <a:stretch>
            <a:fillRect/>
          </a:stretch>
        </p:blipFill>
        <p:spPr bwMode="auto">
          <a:xfrm>
            <a:off x="3563888" y="5589240"/>
            <a:ext cx="1484263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2"/>
          <p:cNvPicPr>
            <a:picLocks noChangeAspect="1"/>
          </p:cNvPicPr>
          <p:nvPr/>
        </p:nvPicPr>
        <p:blipFill>
          <a:blip r:embed="rId3" cstate="print"/>
          <a:srcRect l="55477" t="52470" r="25858" b="39399"/>
          <a:stretch>
            <a:fillRect/>
          </a:stretch>
        </p:blipFill>
        <p:spPr bwMode="auto">
          <a:xfrm>
            <a:off x="6588224" y="4365104"/>
            <a:ext cx="1440160" cy="56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2"/>
          <p:cNvPicPr>
            <a:picLocks noChangeAspect="1"/>
          </p:cNvPicPr>
          <p:nvPr/>
        </p:nvPicPr>
        <p:blipFill>
          <a:blip r:embed="rId3" cstate="print"/>
          <a:srcRect l="4256" t="52470" r="63253" b="40431"/>
          <a:stretch>
            <a:fillRect/>
          </a:stretch>
        </p:blipFill>
        <p:spPr bwMode="auto">
          <a:xfrm>
            <a:off x="5699225" y="1484783"/>
            <a:ext cx="2257151" cy="446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mage 2"/>
          <p:cNvPicPr>
            <a:picLocks noChangeAspect="1"/>
          </p:cNvPicPr>
          <p:nvPr/>
        </p:nvPicPr>
        <p:blipFill>
          <a:blip r:embed="rId3" cstate="print"/>
          <a:srcRect l="36377" t="53653" r="44523" b="40431"/>
          <a:stretch>
            <a:fillRect/>
          </a:stretch>
        </p:blipFill>
        <p:spPr bwMode="auto">
          <a:xfrm>
            <a:off x="6300192" y="1844824"/>
            <a:ext cx="1284535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cteur droit avec flèche 9"/>
          <p:cNvCxnSpPr>
            <a:endCxn id="13" idx="0"/>
          </p:cNvCxnSpPr>
          <p:nvPr/>
        </p:nvCxnSpPr>
        <p:spPr>
          <a:xfrm flipH="1">
            <a:off x="1655677" y="2204864"/>
            <a:ext cx="540059" cy="187220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à coins arrondis 10"/>
          <p:cNvSpPr/>
          <p:nvPr/>
        </p:nvSpPr>
        <p:spPr>
          <a:xfrm>
            <a:off x="3347864" y="2852738"/>
            <a:ext cx="2880319" cy="2052637"/>
          </a:xfrm>
          <a:prstGeom prst="round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200" b="1" dirty="0">
                <a:solidFill>
                  <a:srgbClr val="FF0000"/>
                </a:solidFill>
                <a:latin typeface="Comic Sans MS" pitchFamily="66" charset="0"/>
              </a:rPr>
              <a:t>Dialogue et </a:t>
            </a:r>
            <a:r>
              <a:rPr lang="fr-FR" sz="2200" b="1" dirty="0" smtClean="0">
                <a:solidFill>
                  <a:srgbClr val="FF0000"/>
                </a:solidFill>
                <a:latin typeface="Comic Sans MS" pitchFamily="66" charset="0"/>
              </a:rPr>
              <a:t>approfondissement</a:t>
            </a:r>
            <a:r>
              <a:rPr lang="fr-FR" sz="22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fr-FR" sz="22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fr-FR" sz="2200" b="1" dirty="0" smtClean="0">
                <a:solidFill>
                  <a:srgbClr val="FF0000"/>
                </a:solidFill>
                <a:latin typeface="Comic Sans MS" pitchFamily="66" charset="0"/>
              </a:rPr>
              <a:t>avec </a:t>
            </a:r>
            <a:r>
              <a:rPr lang="fr-FR" sz="2200" b="1" dirty="0">
                <a:solidFill>
                  <a:srgbClr val="FF0000"/>
                </a:solidFill>
                <a:latin typeface="Comic Sans MS" pitchFamily="66" charset="0"/>
              </a:rPr>
              <a:t>le jury</a:t>
            </a:r>
          </a:p>
          <a:p>
            <a:pPr algn="ctr">
              <a:defRPr/>
            </a:pPr>
            <a:r>
              <a:rPr lang="fr-FR" sz="2400" u="sng" dirty="0">
                <a:solidFill>
                  <a:schemeClr val="tx1"/>
                </a:solidFill>
                <a:latin typeface="Comic Sans MS" pitchFamily="66" charset="0"/>
              </a:rPr>
              <a:t>10 min</a:t>
            </a:r>
            <a:endParaRPr lang="fr-FR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6372200" y="4076700"/>
            <a:ext cx="2663850" cy="1944688"/>
          </a:xfrm>
          <a:prstGeom prst="round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200" b="1" dirty="0">
                <a:solidFill>
                  <a:srgbClr val="FF0000"/>
                </a:solidFill>
                <a:latin typeface="Comic Sans MS" pitchFamily="66" charset="0"/>
              </a:rPr>
              <a:t>Échange sur le projet d’orientation du candidat</a:t>
            </a:r>
          </a:p>
          <a:p>
            <a:pPr algn="ctr">
              <a:defRPr/>
            </a:pPr>
            <a:r>
              <a:rPr lang="fr-FR" sz="2000" u="sng" dirty="0">
                <a:solidFill>
                  <a:schemeClr val="tx1"/>
                </a:solidFill>
                <a:latin typeface="Comic Sans MS" pitchFamily="66" charset="0"/>
              </a:rPr>
              <a:t>5 min</a:t>
            </a:r>
            <a:endParaRPr lang="fr-FR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179513" y="4077072"/>
            <a:ext cx="2952327" cy="1944688"/>
          </a:xfrm>
          <a:prstGeom prst="round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200" b="1" dirty="0">
                <a:solidFill>
                  <a:srgbClr val="FF0000"/>
                </a:solidFill>
                <a:latin typeface="Comic Sans MS" pitchFamily="66" charset="0"/>
              </a:rPr>
              <a:t>Présentation d’une des 2 questions préparées dans l’année</a:t>
            </a:r>
          </a:p>
          <a:p>
            <a:pPr algn="ctr">
              <a:defRPr/>
            </a:pPr>
            <a:r>
              <a:rPr lang="fr-FR" sz="2000" u="sng" dirty="0">
                <a:solidFill>
                  <a:schemeClr val="tx1"/>
                </a:solidFill>
                <a:latin typeface="Comic Sans MS" pitchFamily="66" charset="0"/>
              </a:rPr>
              <a:t>5 min</a:t>
            </a:r>
            <a:endParaRPr lang="fr-FR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>
            <a:off x="4859338" y="2276475"/>
            <a:ext cx="0" cy="5762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7308850" y="2276475"/>
            <a:ext cx="503238" cy="1800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323850" y="0"/>
            <a:ext cx="8785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sz="4800" b="1">
                <a:solidFill>
                  <a:srgbClr val="4F77B2"/>
                </a:solidFill>
                <a:latin typeface="French Script MT" pitchFamily="66" charset="0"/>
              </a:rPr>
              <a:t>Le Grand Oral</a:t>
            </a:r>
            <a:endParaRPr lang="fr-FR" sz="7200" b="1">
              <a:solidFill>
                <a:srgbClr val="4F77B2"/>
              </a:solidFill>
              <a:latin typeface="French Script MT" pitchFamily="66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1187450" y="830263"/>
            <a:ext cx="7380288" cy="1374601"/>
          </a:xfrm>
          <a:prstGeom prst="roundRect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600" dirty="0">
                <a:solidFill>
                  <a:srgbClr val="4F77B2"/>
                </a:solidFill>
                <a:latin typeface="Comic Sans MS" pitchFamily="66" charset="0"/>
              </a:rPr>
              <a:t>Individuel, devant un jury de 2 personnes</a:t>
            </a:r>
          </a:p>
          <a:p>
            <a:pPr algn="ctr">
              <a:defRPr/>
            </a:pPr>
            <a:r>
              <a:rPr lang="fr-FR" sz="2600" dirty="0">
                <a:solidFill>
                  <a:srgbClr val="4F77B2"/>
                </a:solidFill>
                <a:latin typeface="Comic Sans MS" pitchFamily="66" charset="0"/>
              </a:rPr>
              <a:t>20 min de préparation</a:t>
            </a:r>
          </a:p>
          <a:p>
            <a:pPr algn="ctr">
              <a:defRPr/>
            </a:pPr>
            <a:r>
              <a:rPr lang="fr-FR" sz="2600" dirty="0">
                <a:solidFill>
                  <a:srgbClr val="4F77B2"/>
                </a:solidFill>
                <a:latin typeface="Comic Sans MS" pitchFamily="66" charset="0"/>
              </a:rPr>
              <a:t>20 min de présentation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58775" y="0"/>
            <a:ext cx="8785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sz="4800" b="1">
                <a:solidFill>
                  <a:srgbClr val="4F77B2"/>
                </a:solidFill>
                <a:latin typeface="French Script MT" pitchFamily="66" charset="0"/>
              </a:rPr>
              <a:t>Calendrier du baccalauréat </a:t>
            </a:r>
            <a:r>
              <a:rPr lang="fr-FR" sz="3600" b="1">
                <a:solidFill>
                  <a:srgbClr val="4F77B2"/>
                </a:solidFill>
                <a:latin typeface="French Script MT" pitchFamily="66" charset="0"/>
              </a:rPr>
              <a:t>(session 2021)</a:t>
            </a:r>
            <a:r>
              <a:rPr lang="fr-FR" sz="4800" b="1">
                <a:solidFill>
                  <a:srgbClr val="4F77B2"/>
                </a:solidFill>
                <a:latin typeface="French Script MT" pitchFamily="66" charset="0"/>
              </a:rPr>
              <a:t>- Terminale</a:t>
            </a:r>
            <a:endParaRPr lang="fr-FR" sz="7200" b="1">
              <a:solidFill>
                <a:srgbClr val="4F77B2"/>
              </a:solidFill>
              <a:latin typeface="French Script MT" pitchFamily="66" charset="0"/>
            </a:endParaRP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665163"/>
            <a:ext cx="6619875" cy="621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ZoneTexte 15"/>
          <p:cNvSpPr txBox="1">
            <a:spLocks noChangeArrowheads="1"/>
          </p:cNvSpPr>
          <p:nvPr/>
        </p:nvSpPr>
        <p:spPr bwMode="auto">
          <a:xfrm>
            <a:off x="7272338" y="1557338"/>
            <a:ext cx="1871662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b="1" u="sng">
                <a:latin typeface="Comic Sans MS" pitchFamily="66" charset="0"/>
              </a:rPr>
              <a:t>Avril-Mai</a:t>
            </a:r>
          </a:p>
          <a:p>
            <a:pPr algn="ctr"/>
            <a:r>
              <a:rPr lang="fr-FR" sz="1600" b="1">
                <a:latin typeface="Comic Sans MS" pitchFamily="66" charset="0"/>
              </a:rPr>
              <a:t>Epreuves écrites/orales</a:t>
            </a:r>
          </a:p>
          <a:p>
            <a:pPr algn="ctr"/>
            <a:r>
              <a:rPr lang="fr-FR" sz="1600" b="1">
                <a:latin typeface="Comic Sans MS" pitchFamily="66" charset="0"/>
              </a:rPr>
              <a:t>Durée: 2h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 flipH="1" flipV="1">
            <a:off x="2771775" y="2924175"/>
            <a:ext cx="4716463" cy="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>
            <a:spLocks noChangeArrowheads="1"/>
          </p:cNvSpPr>
          <p:nvPr/>
        </p:nvSpPr>
        <p:spPr bwMode="auto">
          <a:xfrm>
            <a:off x="7488238" y="2708275"/>
            <a:ext cx="1655762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b="1" u="sng">
                <a:latin typeface="Comic Sans MS" pitchFamily="66" charset="0"/>
              </a:rPr>
              <a:t>Mi-Décembre </a:t>
            </a:r>
            <a:r>
              <a:rPr lang="fr-FR" sz="1600" b="1">
                <a:latin typeface="Comic Sans MS" pitchFamily="66" charset="0"/>
              </a:rPr>
              <a:t>examens blancs</a:t>
            </a:r>
          </a:p>
        </p:txBody>
      </p:sp>
      <p:sp>
        <p:nvSpPr>
          <p:cNvPr id="11" name="ZoneTexte 10"/>
          <p:cNvSpPr txBox="1">
            <a:spLocks noChangeArrowheads="1"/>
          </p:cNvSpPr>
          <p:nvPr/>
        </p:nvSpPr>
        <p:spPr bwMode="auto">
          <a:xfrm>
            <a:off x="7272338" y="4365625"/>
            <a:ext cx="18716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b="1" u="sng">
                <a:latin typeface="Comic Sans MS" pitchFamily="66" charset="0"/>
              </a:rPr>
              <a:t>Fin Mars</a:t>
            </a:r>
          </a:p>
          <a:p>
            <a:pPr algn="ctr"/>
            <a:r>
              <a:rPr lang="fr-FR" sz="1600" b="1">
                <a:latin typeface="Comic Sans MS" pitchFamily="66" charset="0"/>
              </a:rPr>
              <a:t>Epreuves écrites</a:t>
            </a:r>
          </a:p>
          <a:p>
            <a:pPr algn="ctr"/>
            <a:r>
              <a:rPr lang="fr-FR" sz="1600" b="1">
                <a:latin typeface="Comic Sans MS" pitchFamily="66" charset="0"/>
              </a:rPr>
              <a:t>Durée: 3h30/4h</a:t>
            </a:r>
          </a:p>
        </p:txBody>
      </p:sp>
      <p:cxnSp>
        <p:nvCxnSpPr>
          <p:cNvPr id="13" name="Connecteur droit avec flèche 12"/>
          <p:cNvCxnSpPr>
            <a:stCxn id="11" idx="1"/>
          </p:cNvCxnSpPr>
          <p:nvPr/>
        </p:nvCxnSpPr>
        <p:spPr>
          <a:xfrm flipH="1">
            <a:off x="4643438" y="4779963"/>
            <a:ext cx="2628900" cy="593725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H="1">
            <a:off x="6227763" y="2060575"/>
            <a:ext cx="1071562" cy="215900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>
            <a:spLocks noChangeArrowheads="1"/>
          </p:cNvSpPr>
          <p:nvPr/>
        </p:nvSpPr>
        <p:spPr bwMode="auto">
          <a:xfrm>
            <a:off x="7019925" y="5445125"/>
            <a:ext cx="21240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600" b="1" u="sng">
                <a:latin typeface="Comic Sans MS" pitchFamily="66" charset="0"/>
              </a:rPr>
              <a:t>Juin</a:t>
            </a:r>
          </a:p>
          <a:p>
            <a:pPr algn="ctr"/>
            <a:r>
              <a:rPr lang="fr-FR" sz="1600" b="1">
                <a:latin typeface="Comic Sans MS" pitchFamily="66" charset="0"/>
              </a:rPr>
              <a:t>Philosophie: 4h</a:t>
            </a:r>
          </a:p>
          <a:p>
            <a:pPr algn="ctr"/>
            <a:r>
              <a:rPr lang="fr-FR" sz="1600" b="1">
                <a:latin typeface="Comic Sans MS" pitchFamily="66" charset="0"/>
              </a:rPr>
              <a:t>Grand Oral: 20 mn </a:t>
            </a:r>
          </a:p>
        </p:txBody>
      </p:sp>
      <p:cxnSp>
        <p:nvCxnSpPr>
          <p:cNvPr id="24" name="Connecteur droit avec flèche 23"/>
          <p:cNvCxnSpPr/>
          <p:nvPr/>
        </p:nvCxnSpPr>
        <p:spPr>
          <a:xfrm flipH="1" flipV="1">
            <a:off x="6372225" y="5661025"/>
            <a:ext cx="720725" cy="288925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 cstate="print"/>
          <a:srcRect l="4700" t="11438" r="84232" b="6250"/>
          <a:stretch>
            <a:fillRect/>
          </a:stretch>
        </p:blipFill>
        <p:spPr bwMode="auto">
          <a:xfrm>
            <a:off x="0" y="665163"/>
            <a:ext cx="1042988" cy="621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6" grpId="0"/>
      <p:bldP spid="7" grpId="0"/>
      <p:bldP spid="11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250825" y="1196975"/>
            <a:ext cx="8643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fr-FR" sz="3600" b="1">
                <a:solidFill>
                  <a:srgbClr val="4F77B2"/>
                </a:solidFill>
                <a:latin typeface="French Script MT" pitchFamily="66" charset="0"/>
              </a:rPr>
              <a:t>Différentes « perturbations » possibles tout au long de l’année</a:t>
            </a:r>
            <a:r>
              <a:rPr lang="fr-FR" sz="4000" b="1">
                <a:solidFill>
                  <a:srgbClr val="4F77B2"/>
                </a:solidFill>
                <a:latin typeface="French Script MT" pitchFamily="66" charset="0"/>
              </a:rPr>
              <a:t> </a:t>
            </a:r>
            <a:endParaRPr lang="fr-FR" sz="5400" b="1">
              <a:solidFill>
                <a:srgbClr val="4F77B2"/>
              </a:solidFill>
              <a:latin typeface="French Script MT" pitchFamily="66" charset="0"/>
            </a:endParaRP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179388" y="188913"/>
            <a:ext cx="8713787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fr-FR" sz="5400" b="1">
                <a:solidFill>
                  <a:srgbClr val="CC0000"/>
                </a:solidFill>
                <a:latin typeface="French Script MT" pitchFamily="66" charset="0"/>
              </a:rPr>
              <a:t>3</a:t>
            </a:r>
            <a:r>
              <a:rPr lang="fr-FR" sz="5400" b="1" baseline="30000">
                <a:solidFill>
                  <a:srgbClr val="CC0000"/>
                </a:solidFill>
                <a:latin typeface="French Script MT" pitchFamily="66" charset="0"/>
              </a:rPr>
              <a:t>ème</a:t>
            </a:r>
            <a:r>
              <a:rPr lang="fr-FR" sz="5400" b="1">
                <a:solidFill>
                  <a:srgbClr val="CC0000"/>
                </a:solidFill>
                <a:latin typeface="French Script MT" pitchFamily="66" charset="0"/>
              </a:rPr>
              <a:t> objectif : les changements de statuts</a:t>
            </a:r>
            <a:endParaRPr lang="fr-FR" sz="8000" b="1">
              <a:solidFill>
                <a:srgbClr val="CC0000"/>
              </a:solidFill>
              <a:latin typeface="French Script MT" pitchFamily="66" charset="0"/>
            </a:endParaRPr>
          </a:p>
        </p:txBody>
      </p:sp>
      <p:sp>
        <p:nvSpPr>
          <p:cNvPr id="12292" name="Rectangle 1"/>
          <p:cNvSpPr>
            <a:spLocks noChangeArrowheads="1"/>
          </p:cNvSpPr>
          <p:nvPr/>
        </p:nvSpPr>
        <p:spPr bwMode="auto">
          <a:xfrm>
            <a:off x="1785938" y="2428875"/>
            <a:ext cx="6643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Tx/>
              <a:buChar char="•"/>
            </a:pPr>
            <a:r>
              <a:rPr lang="fr-FR" sz="2400">
                <a:latin typeface="Comic Sans MS" pitchFamily="66" charset="0"/>
              </a:rPr>
              <a:t>Un anniversaire particulier : les </a:t>
            </a:r>
            <a:r>
              <a:rPr lang="fr-FR" sz="2400" b="1">
                <a:latin typeface="Comic Sans MS" pitchFamily="66" charset="0"/>
              </a:rPr>
              <a:t>18 ans</a:t>
            </a:r>
            <a:r>
              <a:rPr lang="fr-FR" sz="2400">
                <a:latin typeface="Comic Sans MS" pitchFamily="66" charset="0"/>
              </a:rPr>
              <a:t> !</a:t>
            </a:r>
          </a:p>
        </p:txBody>
      </p:sp>
      <p:sp>
        <p:nvSpPr>
          <p:cNvPr id="12293" name="Rectangle 1"/>
          <p:cNvSpPr>
            <a:spLocks noChangeArrowheads="1"/>
          </p:cNvSpPr>
          <p:nvPr/>
        </p:nvSpPr>
        <p:spPr bwMode="auto">
          <a:xfrm>
            <a:off x="1785938" y="3001963"/>
            <a:ext cx="70008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Tx/>
              <a:buChar char="•"/>
            </a:pPr>
            <a:r>
              <a:rPr lang="fr-FR" sz="2400">
                <a:latin typeface="Comic Sans MS" pitchFamily="66" charset="0"/>
              </a:rPr>
              <a:t>Des </a:t>
            </a:r>
            <a:r>
              <a:rPr lang="fr-FR" sz="2400" b="1">
                <a:latin typeface="Comic Sans MS" pitchFamily="66" charset="0"/>
              </a:rPr>
              <a:t>responsabilités morales et civiques</a:t>
            </a:r>
            <a:r>
              <a:rPr lang="fr-FR" sz="2400">
                <a:latin typeface="Comic Sans MS" pitchFamily="66" charset="0"/>
              </a:rPr>
              <a:t> : </a:t>
            </a:r>
          </a:p>
          <a:p>
            <a:pPr lvl="1" eaLnBrk="0" hangingPunct="0">
              <a:buFont typeface="Comic Sans MS" pitchFamily="66" charset="0"/>
              <a:buChar char="-"/>
            </a:pPr>
            <a:r>
              <a:rPr lang="fr-FR" sz="2400">
                <a:latin typeface="Comic Sans MS" pitchFamily="66" charset="0"/>
              </a:rPr>
              <a:t> la MdL (Maison des lycéens)</a:t>
            </a:r>
          </a:p>
          <a:p>
            <a:pPr lvl="1" eaLnBrk="0" hangingPunct="0">
              <a:buFont typeface="Comic Sans MS" pitchFamily="66" charset="0"/>
              <a:buChar char="-"/>
            </a:pPr>
            <a:r>
              <a:rPr lang="fr-FR" sz="2400">
                <a:latin typeface="Comic Sans MS" pitchFamily="66" charset="0"/>
              </a:rPr>
              <a:t> la JDC (Journée Défense et Citoyenneté) </a:t>
            </a:r>
          </a:p>
          <a:p>
            <a:pPr lvl="1" eaLnBrk="0" hangingPunct="0">
              <a:buFont typeface="Comic Sans MS" pitchFamily="66" charset="0"/>
              <a:buChar char="-"/>
            </a:pPr>
            <a:r>
              <a:rPr lang="fr-FR" sz="2400">
                <a:latin typeface="Comic Sans MS" pitchFamily="66" charset="0"/>
              </a:rPr>
              <a:t> le droit de vote</a:t>
            </a:r>
          </a:p>
        </p:txBody>
      </p:sp>
      <p:sp>
        <p:nvSpPr>
          <p:cNvPr id="12294" name="Rectangle 1"/>
          <p:cNvSpPr>
            <a:spLocks noChangeArrowheads="1"/>
          </p:cNvSpPr>
          <p:nvPr/>
        </p:nvSpPr>
        <p:spPr bwMode="auto">
          <a:xfrm>
            <a:off x="1714500" y="4572000"/>
            <a:ext cx="7358063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>
              <a:buFontTx/>
              <a:buChar char="•"/>
            </a:pPr>
            <a:r>
              <a:rPr lang="fr-FR" sz="2400">
                <a:latin typeface="Comic Sans MS" pitchFamily="66" charset="0"/>
              </a:rPr>
              <a:t>D’</a:t>
            </a:r>
            <a:r>
              <a:rPr lang="fr-FR" sz="2400" b="1">
                <a:latin typeface="Comic Sans MS" pitchFamily="66" charset="0"/>
              </a:rPr>
              <a:t>autres</a:t>
            </a:r>
            <a:r>
              <a:rPr lang="fr-FR" sz="2400">
                <a:latin typeface="Comic Sans MS" pitchFamily="66" charset="0"/>
              </a:rPr>
              <a:t> </a:t>
            </a:r>
            <a:r>
              <a:rPr lang="fr-FR" sz="2400" b="1">
                <a:latin typeface="Comic Sans MS" pitchFamily="66" charset="0"/>
              </a:rPr>
              <a:t>responsabilités</a:t>
            </a:r>
            <a:r>
              <a:rPr lang="fr-FR" sz="2400">
                <a:latin typeface="Comic Sans MS" pitchFamily="66" charset="0"/>
              </a:rPr>
              <a:t> tout aussi importantes :</a:t>
            </a:r>
          </a:p>
          <a:p>
            <a:pPr lvl="1" eaLnBrk="0" hangingPunct="0">
              <a:buFont typeface="Comic Sans MS" pitchFamily="66" charset="0"/>
              <a:buChar char="-"/>
            </a:pPr>
            <a:r>
              <a:rPr lang="fr-FR" sz="2400">
                <a:latin typeface="Comic Sans MS" pitchFamily="66" charset="0"/>
              </a:rPr>
              <a:t> le permis de conduire</a:t>
            </a:r>
          </a:p>
          <a:p>
            <a:pPr lvl="1" eaLnBrk="0" hangingPunct="0">
              <a:buFont typeface="Comic Sans MS" pitchFamily="66" charset="0"/>
              <a:buChar char="-"/>
            </a:pPr>
            <a:r>
              <a:rPr lang="fr-FR" sz="2400">
                <a:latin typeface="Comic Sans MS" pitchFamily="66" charset="0"/>
              </a:rPr>
              <a:t> la gestion du quotidien estudiantin  (démarches administratives, gestion du logement, des repas, des lessives, … !)</a:t>
            </a:r>
          </a:p>
        </p:txBody>
      </p:sp>
      <p:pic>
        <p:nvPicPr>
          <p:cNvPr id="12296" name="Picture 8" descr="https://images.emojiterra.com/google/android-10/share/1f382.jpg"/>
          <p:cNvPicPr>
            <a:picLocks noChangeAspect="1" noChangeArrowheads="1"/>
          </p:cNvPicPr>
          <p:nvPr/>
        </p:nvPicPr>
        <p:blipFill>
          <a:blip r:embed="rId3" cstate="print"/>
          <a:srcRect l="32970" t="10333" r="33011" b="11667"/>
          <a:stretch>
            <a:fillRect/>
          </a:stretch>
        </p:blipFill>
        <p:spPr bwMode="auto">
          <a:xfrm>
            <a:off x="7812088" y="1844675"/>
            <a:ext cx="777875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8" name="Picture 10" descr="https://images.radio-canada.ca/q_auto,w_1250/v1/ici-premiere/16x9/dessin-vote-bulletin-boite.jpg"/>
          <p:cNvPicPr>
            <a:picLocks noChangeAspect="1" noChangeArrowheads="1"/>
          </p:cNvPicPr>
          <p:nvPr/>
        </p:nvPicPr>
        <p:blipFill>
          <a:blip r:embed="rId4" cstate="print"/>
          <a:srcRect l="17418"/>
          <a:stretch>
            <a:fillRect/>
          </a:stretch>
        </p:blipFill>
        <p:spPr bwMode="auto">
          <a:xfrm>
            <a:off x="900113" y="3789363"/>
            <a:ext cx="1150937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0" name="Picture 12" descr="https://images.prismic.io/dispofiimpots/f076b109e963fc78e675bc2974959195d4d5ebf6_permis_probatoire_214_148.jpg?auto=compress,forma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5300663"/>
            <a:ext cx="1138237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/>
      <p:bldP spid="12292" grpId="0"/>
      <p:bldP spid="12293" grpId="0"/>
      <p:bldP spid="1229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Rotond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550</TotalTime>
  <Words>304</Words>
  <Application>Microsoft Office PowerPoint</Application>
  <PresentationFormat>Affichage à l'écran (4:3)</PresentationFormat>
  <Paragraphs>59</Paragraphs>
  <Slides>10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Rotonde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Side Arrows Background</dc:title>
  <dc:creator>FABRE</dc:creator>
  <cp:lastModifiedBy>SPRINTER</cp:lastModifiedBy>
  <cp:revision>107</cp:revision>
  <dcterms:created xsi:type="dcterms:W3CDTF">2009-03-23T15:23:24Z</dcterms:created>
  <dcterms:modified xsi:type="dcterms:W3CDTF">2020-09-24T06:00:34Z</dcterms:modified>
</cp:coreProperties>
</file>